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Overpass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IBM Plex Sans" charset="0"/>
      <p:regular r:id="rId21"/>
    </p:embeddedFont>
    <p:embeddedFont>
      <p:font typeface="Overpass Ultra-Bold" charset="0"/>
      <p:regular r:id="rId22"/>
    </p:embeddedFont>
    <p:embeddedFont>
      <p:font typeface="Canva Sans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6" d="100"/>
          <a:sy n="36" d="100"/>
        </p:scale>
        <p:origin x="-576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2025-06-27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54100" y="0"/>
            <a:ext cx="4054100" cy="4054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136" r="-2513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233900" y="0"/>
            <a:ext cx="4054100" cy="4054100"/>
          </a:xfrm>
          <a:custGeom>
            <a:avLst/>
            <a:gdLst/>
            <a:ahLst/>
            <a:cxnLst/>
            <a:rect l="l" t="t" r="r" b="b"/>
            <a:pathLst>
              <a:path w="4054100" h="4054100">
                <a:moveTo>
                  <a:pt x="0" y="0"/>
                </a:moveTo>
                <a:lnTo>
                  <a:pt x="4054100" y="0"/>
                </a:lnTo>
                <a:lnTo>
                  <a:pt x="4054100" y="4054100"/>
                </a:lnTo>
                <a:lnTo>
                  <a:pt x="0" y="405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4054100" cy="4054100"/>
          </a:xfrm>
          <a:custGeom>
            <a:avLst/>
            <a:gdLst/>
            <a:ahLst/>
            <a:cxnLst/>
            <a:rect l="l" t="t" r="r" b="b"/>
            <a:pathLst>
              <a:path w="4054100" h="4054100">
                <a:moveTo>
                  <a:pt x="0" y="0"/>
                </a:moveTo>
                <a:lnTo>
                  <a:pt x="4054100" y="0"/>
                </a:lnTo>
                <a:lnTo>
                  <a:pt x="4054100" y="4054100"/>
                </a:lnTo>
                <a:lnTo>
                  <a:pt x="0" y="4054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08200" y="0"/>
            <a:ext cx="6125700" cy="4054100"/>
          </a:xfrm>
          <a:custGeom>
            <a:avLst/>
            <a:gdLst/>
            <a:ahLst/>
            <a:cxnLst/>
            <a:rect l="l" t="t" r="r" b="b"/>
            <a:pathLst>
              <a:path w="6125700" h="4054100">
                <a:moveTo>
                  <a:pt x="0" y="0"/>
                </a:moveTo>
                <a:lnTo>
                  <a:pt x="6125700" y="0"/>
                </a:lnTo>
                <a:lnTo>
                  <a:pt x="6125700" y="4054100"/>
                </a:lnTo>
                <a:lnTo>
                  <a:pt x="0" y="4054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6992503"/>
            <a:ext cx="15201900" cy="2312177"/>
            <a:chOff x="0" y="47625"/>
            <a:chExt cx="20269200" cy="3082903"/>
          </a:xfrm>
        </p:grpSpPr>
        <p:sp>
          <p:nvSpPr>
            <p:cNvPr id="8" name="TextBox 8"/>
            <p:cNvSpPr txBox="1"/>
            <p:nvPr/>
          </p:nvSpPr>
          <p:spPr>
            <a:xfrm>
              <a:off x="0" y="47625"/>
              <a:ext cx="20269200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604"/>
                </a:lnSpc>
              </a:pPr>
              <a:r>
                <a:rPr lang="en-US" sz="12004" b="1" dirty="0" err="1">
                  <a:solidFill>
                    <a:srgbClr val="0F1113"/>
                  </a:solidFill>
                  <a:latin typeface="Times New Roman" pitchFamily="18" charset="0"/>
                  <a:ea typeface="Telegraf Bold"/>
                  <a:cs typeface="Times New Roman" pitchFamily="18" charset="0"/>
                  <a:sym typeface="Telegraf Bold"/>
                </a:rPr>
                <a:t>Supabase</a:t>
              </a:r>
              <a:r>
                <a:rPr lang="en-US" sz="12004" b="1" dirty="0">
                  <a:solidFill>
                    <a:srgbClr val="0F1113"/>
                  </a:solidFill>
                  <a:latin typeface="Times New Roman" pitchFamily="18" charset="0"/>
                  <a:ea typeface="Telegraf Bold"/>
                  <a:cs typeface="Times New Roman" pitchFamily="18" charset="0"/>
                  <a:sym typeface="Telegraf Bold"/>
                </a:rPr>
                <a:t> 101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61087"/>
              <a:ext cx="20269200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r>
                <a:rPr lang="en-US" sz="3200" dirty="0">
                  <a:solidFill>
                    <a:srgbClr val="0F1113"/>
                  </a:solidFill>
                  <a:latin typeface="Times New Roman" pitchFamily="18" charset="0"/>
                  <a:ea typeface="IBM Plex Sans"/>
                  <a:cs typeface="Times New Roman" pitchFamily="18" charset="0"/>
                  <a:sym typeface="IBM Plex Sans"/>
                </a:rPr>
                <a:t>An introduction to backend development with </a:t>
              </a:r>
              <a:r>
                <a:rPr lang="en-US" sz="3200" dirty="0" err="1">
                  <a:solidFill>
                    <a:srgbClr val="0F1113"/>
                  </a:solidFill>
                  <a:latin typeface="Times New Roman" pitchFamily="18" charset="0"/>
                  <a:ea typeface="IBM Plex Sans"/>
                  <a:cs typeface="Times New Roman" pitchFamily="18" charset="0"/>
                  <a:sym typeface="IBM Plex Sans"/>
                </a:rPr>
                <a:t>Supabase</a:t>
              </a:r>
              <a:endParaRPr lang="en-US" sz="3200" dirty="0">
                <a:solidFill>
                  <a:srgbClr val="0F1113"/>
                </a:solidFill>
                <a:latin typeface="Times New Roman" pitchFamily="18" charset="0"/>
                <a:ea typeface="IBM Plex Sans"/>
                <a:cs typeface="Times New Roman" pitchFamily="18" charset="0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7049" y="0"/>
            <a:ext cx="8050951" cy="8284867"/>
            <a:chOff x="0" y="0"/>
            <a:chExt cx="1247303" cy="128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303" cy="1283543"/>
            </a:xfrm>
            <a:custGeom>
              <a:avLst/>
              <a:gdLst/>
              <a:ahLst/>
              <a:cxnLst/>
              <a:rect l="l" t="t" r="r" b="b"/>
              <a:pathLst>
                <a:path w="1247303" h="1283543">
                  <a:moveTo>
                    <a:pt x="0" y="0"/>
                  </a:moveTo>
                  <a:lnTo>
                    <a:pt x="1247303" y="0"/>
                  </a:lnTo>
                  <a:lnTo>
                    <a:pt x="1247303" y="1283543"/>
                  </a:lnTo>
                  <a:lnTo>
                    <a:pt x="0" y="1283543"/>
                  </a:lnTo>
                  <a:close/>
                </a:path>
              </a:pathLst>
            </a:custGeom>
            <a:blipFill>
              <a:blip r:embed="rId2"/>
              <a:stretch>
                <a:fillRect l="-18686" r="-1868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37049" y="8284867"/>
            <a:ext cx="8050951" cy="1946866"/>
          </a:xfrm>
          <a:custGeom>
            <a:avLst/>
            <a:gdLst/>
            <a:ahLst/>
            <a:cxnLst/>
            <a:rect l="l" t="t" r="r" b="b"/>
            <a:pathLst>
              <a:path w="8050951" h="1946866">
                <a:moveTo>
                  <a:pt x="0" y="0"/>
                </a:moveTo>
                <a:lnTo>
                  <a:pt x="8050951" y="0"/>
                </a:lnTo>
                <a:lnTo>
                  <a:pt x="8050951" y="1946866"/>
                </a:lnTo>
                <a:lnTo>
                  <a:pt x="0" y="1946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3437325"/>
            <a:ext cx="10237049" cy="1809563"/>
          </a:xfrm>
          <a:custGeom>
            <a:avLst/>
            <a:gdLst/>
            <a:ahLst/>
            <a:cxnLst/>
            <a:rect l="l" t="t" r="r" b="b"/>
            <a:pathLst>
              <a:path w="10237049" h="1809563">
                <a:moveTo>
                  <a:pt x="0" y="0"/>
                </a:moveTo>
                <a:lnTo>
                  <a:pt x="10237049" y="0"/>
                </a:lnTo>
                <a:lnTo>
                  <a:pt x="10237049" y="1809563"/>
                </a:lnTo>
                <a:lnTo>
                  <a:pt x="0" y="1809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0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35577" y="220646"/>
            <a:ext cx="6880975" cy="209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Row Level Security (RLS)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556" y="5276850"/>
            <a:ext cx="9697837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✔️ Ensures users only access their own data.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endParaRPr lang="en-US" sz="3299" dirty="0">
              <a:solidFill>
                <a:srgbClr val="0F1113"/>
              </a:solidFill>
              <a:latin typeface="Times New Roman" pitchFamily="18" charset="0"/>
              <a:ea typeface="Overpass"/>
              <a:cs typeface="Times New Roman" pitchFamily="18" charset="0"/>
              <a:sym typeface="Overpass"/>
            </a:endParaRP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🔐 </a:t>
            </a:r>
            <a:r>
              <a:rPr lang="en-US" sz="3299" dirty="0" smtClean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  Best </a:t>
            </a:r>
            <a:r>
              <a:rPr lang="en-US" sz="3299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practice: Always enable RLS in production.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7049" y="0"/>
            <a:ext cx="8050951" cy="8284867"/>
            <a:chOff x="0" y="0"/>
            <a:chExt cx="1247303" cy="128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303" cy="1283543"/>
            </a:xfrm>
            <a:custGeom>
              <a:avLst/>
              <a:gdLst/>
              <a:ahLst/>
              <a:cxnLst/>
              <a:rect l="l" t="t" r="r" b="b"/>
              <a:pathLst>
                <a:path w="1247303" h="1283543">
                  <a:moveTo>
                    <a:pt x="0" y="0"/>
                  </a:moveTo>
                  <a:lnTo>
                    <a:pt x="1247303" y="0"/>
                  </a:lnTo>
                  <a:lnTo>
                    <a:pt x="1247303" y="1283543"/>
                  </a:lnTo>
                  <a:lnTo>
                    <a:pt x="0" y="1283543"/>
                  </a:lnTo>
                  <a:close/>
                </a:path>
              </a:pathLst>
            </a:custGeom>
            <a:blipFill>
              <a:blip r:embed="rId2"/>
              <a:stretch>
                <a:fillRect l="-18686" r="-1868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37049" y="8284867"/>
            <a:ext cx="8050951" cy="1946866"/>
          </a:xfrm>
          <a:custGeom>
            <a:avLst/>
            <a:gdLst/>
            <a:ahLst/>
            <a:cxnLst/>
            <a:rect l="l" t="t" r="r" b="b"/>
            <a:pathLst>
              <a:path w="8050951" h="1946866">
                <a:moveTo>
                  <a:pt x="0" y="0"/>
                </a:moveTo>
                <a:lnTo>
                  <a:pt x="8050951" y="0"/>
                </a:lnTo>
                <a:lnTo>
                  <a:pt x="8050951" y="1946866"/>
                </a:lnTo>
                <a:lnTo>
                  <a:pt x="0" y="1946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575" y="2791328"/>
            <a:ext cx="10208474" cy="4943895"/>
          </a:xfrm>
          <a:custGeom>
            <a:avLst/>
            <a:gdLst/>
            <a:ahLst/>
            <a:cxnLst/>
            <a:rect l="l" t="t" r="r" b="b"/>
            <a:pathLst>
              <a:path w="10208474" h="4943895">
                <a:moveTo>
                  <a:pt x="0" y="0"/>
                </a:moveTo>
                <a:lnTo>
                  <a:pt x="10208474" y="0"/>
                </a:lnTo>
                <a:lnTo>
                  <a:pt x="10208474" y="4943895"/>
                </a:lnTo>
                <a:lnTo>
                  <a:pt x="0" y="4943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0556" y="128588"/>
            <a:ext cx="9986493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sz="6600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 Integration in </a:t>
            </a:r>
            <a:r>
              <a:rPr lang="en-US" sz="6600" b="1" dirty="0" err="1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Streamlit</a:t>
            </a:r>
            <a:endParaRPr lang="en-US" sz="6600" b="1" dirty="0">
              <a:solidFill>
                <a:srgbClr val="0F1113"/>
              </a:solidFill>
              <a:latin typeface="Times New Roman" pitchFamily="18" charset="0"/>
              <a:ea typeface="Telegraf Bold"/>
              <a:cs typeface="Times New Roman" pitchFamily="18" charset="0"/>
              <a:sym typeface="Telegra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0556" y="1548519"/>
            <a:ext cx="6362714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Example in </a:t>
            </a:r>
            <a:r>
              <a:rPr lang="en-US" sz="3599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make_prediction</a:t>
            </a:r>
            <a:r>
              <a:rPr lang="en-US" sz="3599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()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59630"/>
              </p:ext>
            </p:extLst>
          </p:nvPr>
        </p:nvGraphicFramePr>
        <p:xfrm>
          <a:off x="1028700" y="2383527"/>
          <a:ext cx="16230600" cy="3519696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93395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Telegraf Ultra-Bold"/>
                          <a:cs typeface="Times New Roman" pitchFamily="18" charset="0"/>
                          <a:sym typeface="Telegraf Ultra-Bold"/>
                        </a:rPr>
                        <a:t>Error</a:t>
                      </a:r>
                      <a:endParaRPr lang="en-US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Telegraf Ultra-Bold"/>
                          <a:cs typeface="Times New Roman" pitchFamily="18" charset="0"/>
                          <a:sym typeface="Telegraf Ultra-Bold"/>
                        </a:rPr>
                        <a:t>Likely Cause</a:t>
                      </a:r>
                      <a:endParaRPr lang="en-US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Telegraf Ultra-Bold"/>
                          <a:cs typeface="Times New Roman" pitchFamily="18" charset="0"/>
                          <a:sym typeface="Telegraf Ultra-Bold"/>
                        </a:rPr>
                        <a:t>Solution</a:t>
                      </a:r>
                      <a:endParaRPr lang="en-US" sz="11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86191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2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 Ultra-Bold"/>
                          <a:cs typeface="Times New Roman" pitchFamily="18" charset="0"/>
                          <a:sym typeface="Overpass Ultra-Bold"/>
                        </a:rPr>
                        <a:t>401 Unauthorized</a:t>
                      </a: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2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 Ultra-Bold"/>
                          <a:cs typeface="Times New Roman" pitchFamily="18" charset="0"/>
                          <a:sym typeface="Overpass Ultra-Bold"/>
                        </a:rPr>
                        <a:t>Wrong API Key</a:t>
                      </a: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2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 Ultra-Bold"/>
                          <a:cs typeface="Times New Roman" pitchFamily="18" charset="0"/>
                          <a:sym typeface="Overpass Ultra-Bold"/>
                        </a:rPr>
                        <a:t>Copy again from dashboard</a:t>
                      </a:r>
                      <a:endParaRPr lang="en-US" sz="32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</a:tr>
              <a:tr h="86191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400 Bad Input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Column or data mismatch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Check table schema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</a:tr>
              <a:tr h="86191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Connection Refused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VPN/Firewall issue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Open port 443 or use VPN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0" y="7760598"/>
            <a:ext cx="7315200" cy="3152186"/>
          </a:xfrm>
          <a:custGeom>
            <a:avLst/>
            <a:gdLst/>
            <a:ahLst/>
            <a:cxnLst/>
            <a:rect l="l" t="t" r="r" b="b"/>
            <a:pathLst>
              <a:path w="7315200" h="3152186">
                <a:moveTo>
                  <a:pt x="0" y="0"/>
                </a:moveTo>
                <a:lnTo>
                  <a:pt x="7315200" y="0"/>
                </a:lnTo>
                <a:lnTo>
                  <a:pt x="7315200" y="3152186"/>
                </a:lnTo>
                <a:lnTo>
                  <a:pt x="0" y="3152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1468100" y="-547393"/>
            <a:ext cx="7315200" cy="3152186"/>
          </a:xfrm>
          <a:custGeom>
            <a:avLst/>
            <a:gdLst/>
            <a:ahLst/>
            <a:cxnLst/>
            <a:rect l="l" t="t" r="r" b="b"/>
            <a:pathLst>
              <a:path w="7315200" h="3152186">
                <a:moveTo>
                  <a:pt x="0" y="0"/>
                </a:moveTo>
                <a:lnTo>
                  <a:pt x="7315200" y="0"/>
                </a:lnTo>
                <a:lnTo>
                  <a:pt x="7315200" y="3152186"/>
                </a:lnTo>
                <a:lnTo>
                  <a:pt x="0" y="3152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52500"/>
            <a:ext cx="10439400" cy="101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Common Errors &amp; Fixes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7341963"/>
            <a:ext cx="16230600" cy="0"/>
          </a:xfrm>
          <a:prstGeom prst="line">
            <a:avLst/>
          </a:prstGeom>
          <a:ln w="47625" cap="rnd">
            <a:solidFill>
              <a:srgbClr val="282F4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114108" y="7098046"/>
            <a:ext cx="487834" cy="48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80773" y="7098046"/>
            <a:ext cx="487834" cy="4878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7438" y="7048516"/>
            <a:ext cx="487834" cy="4878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84783" y="7048516"/>
            <a:ext cx="487834" cy="4878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93752" y="7587785"/>
            <a:ext cx="4128547" cy="8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Supabase</a:t>
            </a: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= </a:t>
            </a: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PostgreSQL</a:t>
            </a: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+ </a:t>
            </a: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Auth</a:t>
            </a: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+ </a:t>
            </a: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Realtime</a:t>
            </a:r>
            <a:endParaRPr lang="en-US" sz="2400" dirty="0">
              <a:solidFill>
                <a:srgbClr val="0F1113"/>
              </a:solidFill>
              <a:latin typeface="Times New Roman" pitchFamily="18" charset="0"/>
              <a:ea typeface="Overpass"/>
              <a:cs typeface="Times New Roman" pitchFamily="18" charset="0"/>
              <a:sym typeface="Overpas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33800" y="6573152"/>
            <a:ext cx="3765635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RLS secures user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99900" y="7639952"/>
            <a:ext cx="3470745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CRUD via Python SDK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84293" y="6157061"/>
            <a:ext cx="3688816" cy="8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Realtime for responsive dashboards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30317" y="1882508"/>
            <a:ext cx="5188747" cy="115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</a:pPr>
            <a:r>
              <a:rPr lang="en-US" sz="7000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Summary</a:t>
            </a:r>
          </a:p>
        </p:txBody>
      </p:sp>
      <p:sp>
        <p:nvSpPr>
          <p:cNvPr id="20" name="Freeform 20"/>
          <p:cNvSpPr/>
          <p:nvPr/>
        </p:nvSpPr>
        <p:spPr>
          <a:xfrm>
            <a:off x="-1706763" y="-167023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889851" y="38716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5889851" y="7098046"/>
            <a:ext cx="487834" cy="48783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193065" y="6137135"/>
            <a:ext cx="3713935" cy="8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Streamlit</a:t>
            </a: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+ </a:t>
            </a: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Supabase</a:t>
            </a: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= production-ready AI apps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510583" y="0"/>
            <a:ext cx="5380820" cy="5263659"/>
            <a:chOff x="0" y="0"/>
            <a:chExt cx="945242" cy="9246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5242" cy="924661"/>
            </a:xfrm>
            <a:custGeom>
              <a:avLst/>
              <a:gdLst/>
              <a:ahLst/>
              <a:cxnLst/>
              <a:rect l="l" t="t" r="r" b="b"/>
              <a:pathLst>
                <a:path w="945242" h="924661">
                  <a:moveTo>
                    <a:pt x="472621" y="0"/>
                  </a:moveTo>
                  <a:cubicBezTo>
                    <a:pt x="211600" y="0"/>
                    <a:pt x="0" y="206992"/>
                    <a:pt x="0" y="462330"/>
                  </a:cubicBezTo>
                  <a:cubicBezTo>
                    <a:pt x="0" y="717668"/>
                    <a:pt x="211600" y="924661"/>
                    <a:pt x="472621" y="924661"/>
                  </a:cubicBezTo>
                  <a:cubicBezTo>
                    <a:pt x="733643" y="924661"/>
                    <a:pt x="945242" y="717668"/>
                    <a:pt x="945242" y="462330"/>
                  </a:cubicBezTo>
                  <a:cubicBezTo>
                    <a:pt x="945242" y="206992"/>
                    <a:pt x="733643" y="0"/>
                    <a:pt x="472621" y="0"/>
                  </a:cubicBezTo>
                  <a:close/>
                </a:path>
              </a:pathLst>
            </a:custGeom>
            <a:blipFill>
              <a:blip r:embed="rId4"/>
              <a:stretch>
                <a:fillRect t="-26809" b="-26809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2494" y="1834883"/>
            <a:ext cx="8723490" cy="312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39"/>
              </a:lnSpc>
            </a:pPr>
            <a:r>
              <a:rPr lang="en-US" sz="9099" b="1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Thank you For Listening.</a:t>
            </a:r>
          </a:p>
        </p:txBody>
      </p:sp>
      <p:sp>
        <p:nvSpPr>
          <p:cNvPr id="3" name="Freeform 3"/>
          <p:cNvSpPr/>
          <p:nvPr/>
        </p:nvSpPr>
        <p:spPr>
          <a:xfrm>
            <a:off x="-1706763" y="-167023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89851" y="38716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510583" y="0"/>
            <a:ext cx="5380820" cy="5263659"/>
            <a:chOff x="0" y="0"/>
            <a:chExt cx="945242" cy="9246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242" cy="924661"/>
            </a:xfrm>
            <a:custGeom>
              <a:avLst/>
              <a:gdLst/>
              <a:ahLst/>
              <a:cxnLst/>
              <a:rect l="l" t="t" r="r" b="b"/>
              <a:pathLst>
                <a:path w="945242" h="924661">
                  <a:moveTo>
                    <a:pt x="472621" y="0"/>
                  </a:moveTo>
                  <a:cubicBezTo>
                    <a:pt x="211600" y="0"/>
                    <a:pt x="0" y="206992"/>
                    <a:pt x="0" y="462330"/>
                  </a:cubicBezTo>
                  <a:cubicBezTo>
                    <a:pt x="0" y="717668"/>
                    <a:pt x="211600" y="924661"/>
                    <a:pt x="472621" y="924661"/>
                  </a:cubicBezTo>
                  <a:cubicBezTo>
                    <a:pt x="733643" y="924661"/>
                    <a:pt x="945242" y="717668"/>
                    <a:pt x="945242" y="462330"/>
                  </a:cubicBezTo>
                  <a:cubicBezTo>
                    <a:pt x="945242" y="206992"/>
                    <a:pt x="733643" y="0"/>
                    <a:pt x="472621" y="0"/>
                  </a:cubicBezTo>
                  <a:close/>
                </a:path>
              </a:pathLst>
            </a:custGeom>
            <a:blipFill>
              <a:blip r:embed="rId4"/>
              <a:stretch>
                <a:fillRect t="-40867" b="-4086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7341963"/>
            <a:ext cx="16230600" cy="0"/>
          </a:xfrm>
          <a:prstGeom prst="line">
            <a:avLst/>
          </a:prstGeom>
          <a:ln w="47625" cap="rnd">
            <a:solidFill>
              <a:srgbClr val="282F4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114108" y="7098046"/>
            <a:ext cx="487834" cy="4878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06333" y="7098046"/>
            <a:ext cx="487834" cy="4878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48799" y="7098046"/>
            <a:ext cx="487834" cy="4878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89177" y="7098046"/>
            <a:ext cx="487834" cy="4878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84743" y="7098046"/>
            <a:ext cx="487834" cy="4878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6970" y="7757330"/>
            <a:ext cx="2838923" cy="172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Understand key </a:t>
            </a: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Supabase</a:t>
            </a: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and DB terms (Schema, JWT, RLS, CRUD).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83164" y="5981700"/>
            <a:ext cx="2838923" cy="8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Create a secure </a:t>
            </a: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Supabase</a:t>
            </a: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backend.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73255" y="7737335"/>
            <a:ext cx="2838923" cy="8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Connect </a:t>
            </a: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Supabase</a:t>
            </a: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to Python/</a:t>
            </a:r>
            <a:r>
              <a:rPr lang="en-US" sz="2400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Streamlit</a:t>
            </a: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12178" y="5981700"/>
            <a:ext cx="2838923" cy="8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Perform CRUD operations.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53116" y="7737335"/>
            <a:ext cx="2838923" cy="83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Enable Row Level Security (RLS).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14108" y="599221"/>
            <a:ext cx="5188747" cy="2409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</a:pPr>
            <a:r>
              <a:rPr lang="en-US" sz="7000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Learning Goals</a:t>
            </a:r>
          </a:p>
        </p:txBody>
      </p:sp>
      <p:sp>
        <p:nvSpPr>
          <p:cNvPr id="24" name="Freeform 24"/>
          <p:cNvSpPr/>
          <p:nvPr/>
        </p:nvSpPr>
        <p:spPr>
          <a:xfrm>
            <a:off x="-1706763" y="-167023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889851" y="38716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5889851" y="7098046"/>
            <a:ext cx="487834" cy="48783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646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420614" y="5600700"/>
            <a:ext cx="3161190" cy="1310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Build real-time, user-specific prediction logging.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510583" y="0"/>
            <a:ext cx="5380820" cy="5263659"/>
            <a:chOff x="0" y="0"/>
            <a:chExt cx="945242" cy="92466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5242" cy="924661"/>
            </a:xfrm>
            <a:custGeom>
              <a:avLst/>
              <a:gdLst/>
              <a:ahLst/>
              <a:cxnLst/>
              <a:rect l="l" t="t" r="r" b="b"/>
              <a:pathLst>
                <a:path w="945242" h="924661">
                  <a:moveTo>
                    <a:pt x="472621" y="0"/>
                  </a:moveTo>
                  <a:cubicBezTo>
                    <a:pt x="211600" y="0"/>
                    <a:pt x="0" y="206992"/>
                    <a:pt x="0" y="462330"/>
                  </a:cubicBezTo>
                  <a:cubicBezTo>
                    <a:pt x="0" y="717668"/>
                    <a:pt x="211600" y="924661"/>
                    <a:pt x="472621" y="924661"/>
                  </a:cubicBezTo>
                  <a:cubicBezTo>
                    <a:pt x="733643" y="924661"/>
                    <a:pt x="945242" y="717668"/>
                    <a:pt x="945242" y="462330"/>
                  </a:cubicBezTo>
                  <a:cubicBezTo>
                    <a:pt x="945242" y="206992"/>
                    <a:pt x="733643" y="0"/>
                    <a:pt x="472621" y="0"/>
                  </a:cubicBezTo>
                  <a:close/>
                </a:path>
              </a:pathLst>
            </a:custGeom>
            <a:blipFill>
              <a:blip r:embed="rId4"/>
              <a:stretch>
                <a:fillRect l="-23500" r="-2350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97218"/>
              </p:ext>
            </p:extLst>
          </p:nvPr>
        </p:nvGraphicFramePr>
        <p:xfrm>
          <a:off x="1028700" y="2383527"/>
          <a:ext cx="16230600" cy="6394311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93181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Telegraf Ultra-Bold"/>
                          <a:cs typeface="Times New Roman" pitchFamily="18" charset="0"/>
                          <a:sym typeface="Telegraf Ultra-Bold"/>
                        </a:rPr>
                        <a:t>Term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Telegraf Ultra-Bold"/>
                          <a:cs typeface="Times New Roman" pitchFamily="18" charset="0"/>
                          <a:sym typeface="Telegraf Ultra-Bold"/>
                        </a:rPr>
                        <a:t>Definition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C5"/>
                    </a:solidFill>
                  </a:tcPr>
                </a:tc>
              </a:tr>
              <a:tr h="128036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 Ultra-Bold"/>
                          <a:cs typeface="Times New Roman" pitchFamily="18" charset="0"/>
                          <a:sym typeface="Overpass Ultra-Bold"/>
                        </a:rPr>
                        <a:t>Schema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 Ultra-Bold"/>
                          <a:cs typeface="Times New Roman" pitchFamily="18" charset="0"/>
                          <a:sym typeface="Overpass Ultra-Bold"/>
                        </a:rPr>
                        <a:t>Logical namespace in </a:t>
                      </a:r>
                      <a:r>
                        <a:rPr lang="en-US" sz="2800" b="0" dirty="0" err="1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 Ultra-Bold"/>
                          <a:cs typeface="Times New Roman" pitchFamily="18" charset="0"/>
                          <a:sym typeface="Overpass Ultra-Bold"/>
                        </a:rPr>
                        <a:t>Postgres</a:t>
                      </a: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 Ultra-Bold"/>
                          <a:cs typeface="Times New Roman" pitchFamily="18" charset="0"/>
                          <a:sym typeface="Overpass Ultra-Bold"/>
                        </a:rPr>
                        <a:t> containing tables and views.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</a:tr>
              <a:tr h="85994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RLS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Restricts row-level access based on user identity.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</a:tr>
              <a:tr h="85994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JWT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JSON Web Token for secure, stateless authentication.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</a:tr>
              <a:tr h="128036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 err="1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Realtime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 err="1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WebSocket</a:t>
                      </a: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-based DB change notifications from </a:t>
                      </a:r>
                      <a:r>
                        <a:rPr lang="en-US" sz="2800" b="0" dirty="0" err="1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Supabase</a:t>
                      </a: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.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</a:tr>
              <a:tr h="85994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UUID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0" dirty="0">
                          <a:solidFill>
                            <a:srgbClr val="0F1113"/>
                          </a:solidFill>
                          <a:latin typeface="Times New Roman" pitchFamily="18" charset="0"/>
                          <a:ea typeface="Overpass"/>
                          <a:cs typeface="Times New Roman" pitchFamily="18" charset="0"/>
                          <a:sym typeface="Overpass"/>
                        </a:rPr>
                        <a:t>Universally unique 128-bit identifier used as primary key.</a:t>
                      </a:r>
                      <a:endParaRPr 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AF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8"/>
                    </a:solidFill>
                  </a:tcPr>
                </a:tc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0" y="7760598"/>
            <a:ext cx="7315200" cy="3152186"/>
          </a:xfrm>
          <a:custGeom>
            <a:avLst/>
            <a:gdLst/>
            <a:ahLst/>
            <a:cxnLst/>
            <a:rect l="l" t="t" r="r" b="b"/>
            <a:pathLst>
              <a:path w="7315200" h="3152186">
                <a:moveTo>
                  <a:pt x="0" y="0"/>
                </a:moveTo>
                <a:lnTo>
                  <a:pt x="7315200" y="0"/>
                </a:lnTo>
                <a:lnTo>
                  <a:pt x="7315200" y="3152186"/>
                </a:lnTo>
                <a:lnTo>
                  <a:pt x="0" y="3152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1468100" y="-547393"/>
            <a:ext cx="7315200" cy="3152186"/>
          </a:xfrm>
          <a:custGeom>
            <a:avLst/>
            <a:gdLst/>
            <a:ahLst/>
            <a:cxnLst/>
            <a:rect l="l" t="t" r="r" b="b"/>
            <a:pathLst>
              <a:path w="7315200" h="3152186">
                <a:moveTo>
                  <a:pt x="0" y="0"/>
                </a:moveTo>
                <a:lnTo>
                  <a:pt x="7315200" y="0"/>
                </a:lnTo>
                <a:lnTo>
                  <a:pt x="7315200" y="3152186"/>
                </a:lnTo>
                <a:lnTo>
                  <a:pt x="0" y="3152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52500"/>
            <a:ext cx="10439400" cy="101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Key Glossary Terms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66725" y="3130142"/>
            <a:ext cx="8053431" cy="8053431"/>
          </a:xfrm>
          <a:custGeom>
            <a:avLst/>
            <a:gdLst/>
            <a:ahLst/>
            <a:cxnLst/>
            <a:rect l="l" t="t" r="r" b="b"/>
            <a:pathLst>
              <a:path w="8053431" h="8053431">
                <a:moveTo>
                  <a:pt x="0" y="0"/>
                </a:moveTo>
                <a:lnTo>
                  <a:pt x="8053431" y="0"/>
                </a:lnTo>
                <a:lnTo>
                  <a:pt x="8053431" y="8053431"/>
                </a:lnTo>
                <a:lnTo>
                  <a:pt x="0" y="8053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52425" y="-896573"/>
            <a:ext cx="8053431" cy="8053431"/>
          </a:xfrm>
          <a:custGeom>
            <a:avLst/>
            <a:gdLst/>
            <a:ahLst/>
            <a:cxnLst/>
            <a:rect l="l" t="t" r="r" b="b"/>
            <a:pathLst>
              <a:path w="8053431" h="8053431">
                <a:moveTo>
                  <a:pt x="0" y="0"/>
                </a:moveTo>
                <a:lnTo>
                  <a:pt x="8053431" y="0"/>
                </a:lnTo>
                <a:lnTo>
                  <a:pt x="8053431" y="8053431"/>
                </a:lnTo>
                <a:lnTo>
                  <a:pt x="0" y="8053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53381" y="-17730"/>
            <a:ext cx="6985746" cy="209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 err="1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Supabase</a:t>
            </a: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02254" y="5892422"/>
            <a:ext cx="6985746" cy="978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49"/>
              </a:lnSpc>
            </a:pPr>
            <a:r>
              <a:rPr lang="en-US" sz="2699" spc="-53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This diagram illustrates how various platforms interact with </a:t>
            </a:r>
            <a:r>
              <a:rPr lang="en-US" sz="2699" spc="-53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Supabase</a:t>
            </a:r>
            <a:r>
              <a:rPr lang="en-US" sz="2699" spc="-53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services</a:t>
            </a:r>
          </a:p>
        </p:txBody>
      </p:sp>
      <p:sp>
        <p:nvSpPr>
          <p:cNvPr id="6" name="AutoShape 6"/>
          <p:cNvSpPr/>
          <p:nvPr/>
        </p:nvSpPr>
        <p:spPr>
          <a:xfrm>
            <a:off x="7706011" y="2353006"/>
            <a:ext cx="6985746" cy="0"/>
          </a:xfrm>
          <a:prstGeom prst="line">
            <a:avLst/>
          </a:prstGeom>
          <a:ln w="47625" cap="rnd">
            <a:solidFill>
              <a:srgbClr val="282F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539702">
            <a:off x="14628796" y="-165887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166952">
            <a:off x="9753881" y="85796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81935" y="7036834"/>
            <a:ext cx="6985746" cy="3250166"/>
          </a:xfrm>
          <a:custGeom>
            <a:avLst/>
            <a:gdLst/>
            <a:ahLst/>
            <a:cxnLst/>
            <a:rect l="l" t="t" r="r" b="b"/>
            <a:pathLst>
              <a:path w="6985746" h="3250166">
                <a:moveTo>
                  <a:pt x="0" y="0"/>
                </a:moveTo>
                <a:lnTo>
                  <a:pt x="6985746" y="0"/>
                </a:lnTo>
                <a:lnTo>
                  <a:pt x="6985746" y="3250166"/>
                </a:lnTo>
                <a:lnTo>
                  <a:pt x="0" y="3250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9503" y="929824"/>
            <a:ext cx="3872426" cy="147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u="none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Web, mobile, and Python applications connect seamlessly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9478" y="7768533"/>
            <a:ext cx="3872426" cy="147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u="none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Supabase</a:t>
            </a:r>
            <a:r>
              <a:rPr lang="en-US" sz="2699" u="none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empowers developers with powerful backend services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726" y="4489353"/>
            <a:ext cx="3872426" cy="93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Unified access to real-time data and resources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4239" y="2650300"/>
            <a:ext cx="6086513" cy="287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4"/>
              </a:lnSpc>
              <a:spcBef>
                <a:spcPct val="0"/>
              </a:spcBef>
            </a:pPr>
            <a:r>
              <a:rPr lang="en-US" sz="2696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Core </a:t>
            </a:r>
            <a:r>
              <a:rPr lang="en-US" sz="2696" u="none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Services</a:t>
            </a:r>
          </a:p>
          <a:p>
            <a:pPr marL="582092" lvl="1" indent="-291046" algn="l">
              <a:lnSpc>
                <a:spcPts val="3774"/>
              </a:lnSpc>
              <a:buFont typeface="Arial"/>
              <a:buChar char="•"/>
            </a:pPr>
            <a:r>
              <a:rPr lang="en-US" sz="2696" u="none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Postgres</a:t>
            </a:r>
            <a:r>
              <a:rPr lang="en-US" sz="2696" u="none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DB</a:t>
            </a:r>
          </a:p>
          <a:p>
            <a:pPr marL="582092" lvl="1" indent="-291046" algn="l">
              <a:lnSpc>
                <a:spcPts val="3774"/>
              </a:lnSpc>
              <a:buFont typeface="Arial"/>
              <a:buChar char="•"/>
            </a:pPr>
            <a:r>
              <a:rPr lang="en-US" sz="2696" u="none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Authentication (email, </a:t>
            </a:r>
            <a:r>
              <a:rPr lang="en-US" sz="2696" u="none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OAuth</a:t>
            </a:r>
            <a:r>
              <a:rPr lang="en-US" sz="2696" u="none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, JWT)</a:t>
            </a:r>
          </a:p>
          <a:p>
            <a:pPr marL="582092" lvl="1" indent="-291046" algn="l">
              <a:lnSpc>
                <a:spcPts val="3774"/>
              </a:lnSpc>
              <a:buFont typeface="Arial"/>
              <a:buChar char="•"/>
            </a:pPr>
            <a:r>
              <a:rPr lang="en-US" sz="2696" u="none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Realtime</a:t>
            </a:r>
            <a:r>
              <a:rPr lang="en-US" sz="2696" u="none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 channels</a:t>
            </a:r>
          </a:p>
          <a:p>
            <a:pPr marL="582092" lvl="1" indent="-291046" algn="l">
              <a:lnSpc>
                <a:spcPts val="3774"/>
              </a:lnSpc>
              <a:buFont typeface="Arial"/>
              <a:buChar char="•"/>
            </a:pPr>
            <a:r>
              <a:rPr lang="en-US" sz="2696" u="none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Object Storage</a:t>
            </a:r>
          </a:p>
          <a:p>
            <a:pPr marL="0" lvl="0" indent="0" algn="l">
              <a:lnSpc>
                <a:spcPts val="3774"/>
              </a:lnSpc>
              <a:spcBef>
                <a:spcPct val="0"/>
              </a:spcBef>
            </a:pPr>
            <a:endParaRPr lang="en-US" sz="2696" u="none" dirty="0">
              <a:solidFill>
                <a:srgbClr val="0F1113"/>
              </a:solidFill>
              <a:latin typeface="Times New Roman" pitchFamily="18" charset="0"/>
              <a:ea typeface="Overpass"/>
              <a:cs typeface="Times New Roman" pitchFamily="18" charset="0"/>
              <a:sym typeface="Overpas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7049" y="0"/>
            <a:ext cx="8050951" cy="8284867"/>
            <a:chOff x="0" y="0"/>
            <a:chExt cx="1247303" cy="128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303" cy="1283543"/>
            </a:xfrm>
            <a:custGeom>
              <a:avLst/>
              <a:gdLst/>
              <a:ahLst/>
              <a:cxnLst/>
              <a:rect l="l" t="t" r="r" b="b"/>
              <a:pathLst>
                <a:path w="1247303" h="1283543">
                  <a:moveTo>
                    <a:pt x="0" y="0"/>
                  </a:moveTo>
                  <a:lnTo>
                    <a:pt x="1247303" y="0"/>
                  </a:lnTo>
                  <a:lnTo>
                    <a:pt x="1247303" y="1283543"/>
                  </a:lnTo>
                  <a:lnTo>
                    <a:pt x="0" y="1283543"/>
                  </a:lnTo>
                  <a:close/>
                </a:path>
              </a:pathLst>
            </a:custGeom>
            <a:blipFill>
              <a:blip r:embed="rId2"/>
              <a:stretch>
                <a:fillRect l="-27319" r="-2731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37049" y="8284867"/>
            <a:ext cx="8050951" cy="1946866"/>
          </a:xfrm>
          <a:custGeom>
            <a:avLst/>
            <a:gdLst/>
            <a:ahLst/>
            <a:cxnLst/>
            <a:rect l="l" t="t" r="r" b="b"/>
            <a:pathLst>
              <a:path w="8050951" h="1946866">
                <a:moveTo>
                  <a:pt x="0" y="0"/>
                </a:moveTo>
                <a:lnTo>
                  <a:pt x="8050951" y="0"/>
                </a:lnTo>
                <a:lnTo>
                  <a:pt x="8050951" y="1946866"/>
                </a:lnTo>
                <a:lnTo>
                  <a:pt x="0" y="1946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2904" y="945930"/>
            <a:ext cx="9373096" cy="209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Creating a </a:t>
            </a:r>
            <a:r>
              <a:rPr lang="en-US" sz="6999" b="1" dirty="0" err="1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Supabase</a:t>
            </a: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579" y="4124144"/>
            <a:ext cx="9573006" cy="440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6"/>
              </a:lnSpc>
            </a:pPr>
            <a:r>
              <a:rPr lang="en-US" sz="3504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Steps</a:t>
            </a:r>
          </a:p>
          <a:p>
            <a:pPr marL="756583" lvl="1" indent="-378292" algn="l">
              <a:lnSpc>
                <a:spcPts val="4906"/>
              </a:lnSpc>
              <a:buAutoNum type="arabicPeriod"/>
            </a:pPr>
            <a:r>
              <a:rPr lang="en-US" sz="3504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Log in to https://app.supabase.com</a:t>
            </a:r>
          </a:p>
          <a:p>
            <a:pPr marL="756583" lvl="1" indent="-378292" algn="l">
              <a:lnSpc>
                <a:spcPts val="4906"/>
              </a:lnSpc>
              <a:buAutoNum type="arabicPeriod"/>
            </a:pPr>
            <a:r>
              <a:rPr lang="en-US" sz="3504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Click New Project → Name: </a:t>
            </a:r>
            <a:r>
              <a:rPr lang="en-US" sz="3504" dirty="0" err="1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smart_energy</a:t>
            </a:r>
            <a:endParaRPr lang="en-US" sz="3504" dirty="0">
              <a:solidFill>
                <a:srgbClr val="0F1113"/>
              </a:solidFill>
              <a:latin typeface="Times New Roman" pitchFamily="18" charset="0"/>
              <a:ea typeface="Overpass"/>
              <a:cs typeface="Times New Roman" pitchFamily="18" charset="0"/>
              <a:sym typeface="Overpass"/>
            </a:endParaRPr>
          </a:p>
          <a:p>
            <a:pPr marL="756583" lvl="1" indent="-378292" algn="l">
              <a:lnSpc>
                <a:spcPts val="4906"/>
              </a:lnSpc>
              <a:buAutoNum type="arabicPeriod"/>
            </a:pPr>
            <a:r>
              <a:rPr lang="en-US" sz="3504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Choose closest region (e.g., Singapore)</a:t>
            </a:r>
          </a:p>
          <a:p>
            <a:pPr marL="756583" lvl="1" indent="-378292" algn="l">
              <a:lnSpc>
                <a:spcPts val="4906"/>
              </a:lnSpc>
              <a:buAutoNum type="arabicPeriod"/>
            </a:pPr>
            <a:r>
              <a:rPr lang="en-US" sz="3504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Set strong DB password</a:t>
            </a:r>
          </a:p>
          <a:p>
            <a:pPr marL="756583" lvl="1" indent="-378292" algn="l">
              <a:lnSpc>
                <a:spcPts val="4906"/>
              </a:lnSpc>
              <a:buAutoNum type="arabicPeriod"/>
            </a:pPr>
            <a:r>
              <a:rPr lang="en-US" sz="3504" dirty="0">
                <a:solidFill>
                  <a:srgbClr val="0F1113"/>
                </a:solidFill>
                <a:latin typeface="Times New Roman" pitchFamily="18" charset="0"/>
                <a:ea typeface="Overpass"/>
                <a:cs typeface="Times New Roman" pitchFamily="18" charset="0"/>
                <a:sym typeface="Overpass"/>
              </a:rPr>
              <a:t>Save Project URL &amp; Anon Key</a:t>
            </a:r>
          </a:p>
          <a:p>
            <a:pPr marL="0" lvl="0" indent="0" algn="l">
              <a:lnSpc>
                <a:spcPts val="4906"/>
              </a:lnSpc>
            </a:pPr>
            <a:endParaRPr lang="en-US" sz="3504" dirty="0">
              <a:solidFill>
                <a:srgbClr val="0F1113"/>
              </a:solidFill>
              <a:latin typeface="Times New Roman" pitchFamily="18" charset="0"/>
              <a:ea typeface="Overpass"/>
              <a:cs typeface="Times New Roman" pitchFamily="18" charset="0"/>
              <a:sym typeface="Overpas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7049" y="0"/>
            <a:ext cx="8050951" cy="8284867"/>
            <a:chOff x="0" y="0"/>
            <a:chExt cx="1247303" cy="128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303" cy="1283543"/>
            </a:xfrm>
            <a:custGeom>
              <a:avLst/>
              <a:gdLst/>
              <a:ahLst/>
              <a:cxnLst/>
              <a:rect l="l" t="t" r="r" b="b"/>
              <a:pathLst>
                <a:path w="1247303" h="1283543">
                  <a:moveTo>
                    <a:pt x="0" y="0"/>
                  </a:moveTo>
                  <a:lnTo>
                    <a:pt x="1247303" y="0"/>
                  </a:lnTo>
                  <a:lnTo>
                    <a:pt x="1247303" y="1283543"/>
                  </a:lnTo>
                  <a:lnTo>
                    <a:pt x="0" y="1283543"/>
                  </a:lnTo>
                  <a:close/>
                </a:path>
              </a:pathLst>
            </a:custGeom>
            <a:blipFill>
              <a:blip r:embed="rId2"/>
              <a:stretch>
                <a:fillRect l="-41471" r="-4147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37049" y="8284867"/>
            <a:ext cx="8050951" cy="1946866"/>
          </a:xfrm>
          <a:custGeom>
            <a:avLst/>
            <a:gdLst/>
            <a:ahLst/>
            <a:cxnLst/>
            <a:rect l="l" t="t" r="r" b="b"/>
            <a:pathLst>
              <a:path w="8050951" h="1946866">
                <a:moveTo>
                  <a:pt x="0" y="0"/>
                </a:moveTo>
                <a:lnTo>
                  <a:pt x="8050951" y="0"/>
                </a:lnTo>
                <a:lnTo>
                  <a:pt x="8050951" y="1946866"/>
                </a:lnTo>
                <a:lnTo>
                  <a:pt x="0" y="1946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3261741"/>
            <a:ext cx="10186547" cy="5515891"/>
          </a:xfrm>
          <a:custGeom>
            <a:avLst/>
            <a:gdLst/>
            <a:ahLst/>
            <a:cxnLst/>
            <a:rect l="l" t="t" r="r" b="b"/>
            <a:pathLst>
              <a:path w="10186547" h="5515891">
                <a:moveTo>
                  <a:pt x="0" y="0"/>
                </a:moveTo>
                <a:lnTo>
                  <a:pt x="10186547" y="0"/>
                </a:lnTo>
                <a:lnTo>
                  <a:pt x="10186547" y="5515891"/>
                </a:lnTo>
                <a:lnTo>
                  <a:pt x="0" y="5515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18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85405"/>
            <a:ext cx="9525674" cy="209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Creating Predictions Table Using SQL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0109" y="692945"/>
            <a:ext cx="6847891" cy="7046852"/>
            <a:chOff x="0" y="0"/>
            <a:chExt cx="1247303" cy="128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303" cy="1283543"/>
            </a:xfrm>
            <a:custGeom>
              <a:avLst/>
              <a:gdLst/>
              <a:ahLst/>
              <a:cxnLst/>
              <a:rect l="l" t="t" r="r" b="b"/>
              <a:pathLst>
                <a:path w="1247303" h="1283543">
                  <a:moveTo>
                    <a:pt x="0" y="0"/>
                  </a:moveTo>
                  <a:lnTo>
                    <a:pt x="1247303" y="0"/>
                  </a:lnTo>
                  <a:lnTo>
                    <a:pt x="1247303" y="1283543"/>
                  </a:lnTo>
                  <a:lnTo>
                    <a:pt x="0" y="1283543"/>
                  </a:lnTo>
                  <a:close/>
                </a:path>
              </a:pathLst>
            </a:custGeom>
            <a:blipFill>
              <a:blip r:embed="rId2"/>
              <a:stretch>
                <a:fillRect t="-23015" b="-2301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37049" y="8284867"/>
            <a:ext cx="8050951" cy="1946866"/>
          </a:xfrm>
          <a:custGeom>
            <a:avLst/>
            <a:gdLst/>
            <a:ahLst/>
            <a:cxnLst/>
            <a:rect l="l" t="t" r="r" b="b"/>
            <a:pathLst>
              <a:path w="8050951" h="1946866">
                <a:moveTo>
                  <a:pt x="0" y="0"/>
                </a:moveTo>
                <a:lnTo>
                  <a:pt x="8050951" y="0"/>
                </a:lnTo>
                <a:lnTo>
                  <a:pt x="8050951" y="1946866"/>
                </a:lnTo>
                <a:lnTo>
                  <a:pt x="0" y="1946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436" y="3272366"/>
            <a:ext cx="11403674" cy="2062366"/>
          </a:xfrm>
          <a:custGeom>
            <a:avLst/>
            <a:gdLst/>
            <a:ahLst/>
            <a:cxnLst/>
            <a:rect l="l" t="t" r="r" b="b"/>
            <a:pathLst>
              <a:path w="11403674" h="2062366">
                <a:moveTo>
                  <a:pt x="0" y="0"/>
                </a:moveTo>
                <a:lnTo>
                  <a:pt x="11403673" y="0"/>
                </a:lnTo>
                <a:lnTo>
                  <a:pt x="11403673" y="2062366"/>
                </a:lnTo>
                <a:lnTo>
                  <a:pt x="0" y="2062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6259528"/>
            <a:ext cx="11440109" cy="1480270"/>
          </a:xfrm>
          <a:custGeom>
            <a:avLst/>
            <a:gdLst/>
            <a:ahLst/>
            <a:cxnLst/>
            <a:rect l="l" t="t" r="r" b="b"/>
            <a:pathLst>
              <a:path w="11440109" h="1480270">
                <a:moveTo>
                  <a:pt x="0" y="0"/>
                </a:moveTo>
                <a:lnTo>
                  <a:pt x="11440109" y="0"/>
                </a:lnTo>
                <a:lnTo>
                  <a:pt x="11440109" y="1480270"/>
                </a:lnTo>
                <a:lnTo>
                  <a:pt x="0" y="1480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436" y="277490"/>
            <a:ext cx="9907121" cy="209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Secrets &amp; SDK Connection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906" y="2400300"/>
            <a:ext cx="2732906" cy="66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1"/>
              </a:lnSpc>
            </a:pPr>
            <a:r>
              <a:rPr lang="en-US" sz="455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.</a:t>
            </a:r>
            <a:r>
              <a:rPr lang="en-US" sz="4559" b="1" dirty="0" err="1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env</a:t>
            </a:r>
            <a:r>
              <a:rPr lang="en-US" sz="455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 File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06" y="5524500"/>
            <a:ext cx="3622949" cy="66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1"/>
              </a:lnSpc>
            </a:pPr>
            <a:r>
              <a:rPr lang="en-US" sz="455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Python SDK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7049" y="0"/>
            <a:ext cx="8050951" cy="8284867"/>
            <a:chOff x="0" y="0"/>
            <a:chExt cx="1247303" cy="128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303" cy="1283543"/>
            </a:xfrm>
            <a:custGeom>
              <a:avLst/>
              <a:gdLst/>
              <a:ahLst/>
              <a:cxnLst/>
              <a:rect l="l" t="t" r="r" b="b"/>
              <a:pathLst>
                <a:path w="1247303" h="1283543">
                  <a:moveTo>
                    <a:pt x="0" y="0"/>
                  </a:moveTo>
                  <a:lnTo>
                    <a:pt x="1247303" y="0"/>
                  </a:lnTo>
                  <a:lnTo>
                    <a:pt x="1247303" y="1283543"/>
                  </a:lnTo>
                  <a:lnTo>
                    <a:pt x="0" y="1283543"/>
                  </a:lnTo>
                  <a:close/>
                </a:path>
              </a:pathLst>
            </a:custGeom>
            <a:blipFill>
              <a:blip r:embed="rId2"/>
              <a:stretch>
                <a:fillRect l="-27319" r="-2731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37049" y="8284867"/>
            <a:ext cx="8050951" cy="1946866"/>
          </a:xfrm>
          <a:custGeom>
            <a:avLst/>
            <a:gdLst/>
            <a:ahLst/>
            <a:cxnLst/>
            <a:rect l="l" t="t" r="r" b="b"/>
            <a:pathLst>
              <a:path w="8050951" h="1946866">
                <a:moveTo>
                  <a:pt x="0" y="0"/>
                </a:moveTo>
                <a:lnTo>
                  <a:pt x="8050951" y="0"/>
                </a:lnTo>
                <a:lnTo>
                  <a:pt x="8050951" y="1946866"/>
                </a:lnTo>
                <a:lnTo>
                  <a:pt x="0" y="1946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224" y="2322905"/>
            <a:ext cx="10197826" cy="1106368"/>
          </a:xfrm>
          <a:custGeom>
            <a:avLst/>
            <a:gdLst/>
            <a:ahLst/>
            <a:cxnLst/>
            <a:rect l="l" t="t" r="r" b="b"/>
            <a:pathLst>
              <a:path w="10197826" h="1106368">
                <a:moveTo>
                  <a:pt x="0" y="0"/>
                </a:moveTo>
                <a:lnTo>
                  <a:pt x="10197825" y="0"/>
                </a:lnTo>
                <a:lnTo>
                  <a:pt x="10197825" y="1106368"/>
                </a:lnTo>
                <a:lnTo>
                  <a:pt x="0" y="1106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320442"/>
            <a:ext cx="10237049" cy="1112173"/>
          </a:xfrm>
          <a:custGeom>
            <a:avLst/>
            <a:gdLst/>
            <a:ahLst/>
            <a:cxnLst/>
            <a:rect l="l" t="t" r="r" b="b"/>
            <a:pathLst>
              <a:path w="10237049" h="1112173">
                <a:moveTo>
                  <a:pt x="0" y="0"/>
                </a:moveTo>
                <a:lnTo>
                  <a:pt x="10237049" y="0"/>
                </a:lnTo>
                <a:lnTo>
                  <a:pt x="10237049" y="1112173"/>
                </a:lnTo>
                <a:lnTo>
                  <a:pt x="0" y="1112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224" y="6474714"/>
            <a:ext cx="10197826" cy="775722"/>
          </a:xfrm>
          <a:custGeom>
            <a:avLst/>
            <a:gdLst/>
            <a:ahLst/>
            <a:cxnLst/>
            <a:rect l="l" t="t" r="r" b="b"/>
            <a:pathLst>
              <a:path w="10197826" h="775722">
                <a:moveTo>
                  <a:pt x="0" y="0"/>
                </a:moveTo>
                <a:lnTo>
                  <a:pt x="10197825" y="0"/>
                </a:lnTo>
                <a:lnTo>
                  <a:pt x="10197825" y="775723"/>
                </a:lnTo>
                <a:lnTo>
                  <a:pt x="0" y="7757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8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224" y="8284867"/>
            <a:ext cx="10197826" cy="685146"/>
          </a:xfrm>
          <a:custGeom>
            <a:avLst/>
            <a:gdLst/>
            <a:ahLst/>
            <a:cxnLst/>
            <a:rect l="l" t="t" r="r" b="b"/>
            <a:pathLst>
              <a:path w="10197826" h="685146">
                <a:moveTo>
                  <a:pt x="0" y="0"/>
                </a:moveTo>
                <a:lnTo>
                  <a:pt x="10197825" y="0"/>
                </a:lnTo>
                <a:lnTo>
                  <a:pt x="10197825" y="685146"/>
                </a:lnTo>
                <a:lnTo>
                  <a:pt x="0" y="6851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65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2589" y="227353"/>
            <a:ext cx="9474815" cy="101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CRUD Operations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800" y="1621623"/>
            <a:ext cx="1944582" cy="66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1"/>
              </a:lnSpc>
            </a:pPr>
            <a:r>
              <a:rPr lang="en-US" sz="4559" b="1" dirty="0" smtClean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Create</a:t>
            </a:r>
            <a:endParaRPr lang="en-US" sz="4559" b="1" dirty="0">
              <a:solidFill>
                <a:srgbClr val="0F1113"/>
              </a:solidFill>
              <a:latin typeface="Times New Roman" pitchFamily="18" charset="0"/>
              <a:ea typeface="Telegraf Bold"/>
              <a:cs typeface="Times New Roman" pitchFamily="18" charset="0"/>
              <a:sym typeface="Telegra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818" y="3634642"/>
            <a:ext cx="1944582" cy="66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1"/>
              </a:lnSpc>
            </a:pPr>
            <a:r>
              <a:rPr lang="en-US" sz="455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Read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609" y="5696684"/>
            <a:ext cx="2122591" cy="66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1"/>
              </a:lnSpc>
            </a:pPr>
            <a:r>
              <a:rPr lang="en-US" sz="455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Update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409" y="7551442"/>
            <a:ext cx="2122591" cy="66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1"/>
              </a:lnSpc>
            </a:pPr>
            <a:r>
              <a:rPr lang="en-US" sz="455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Delete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7049" y="0"/>
            <a:ext cx="8050951" cy="8284867"/>
            <a:chOff x="0" y="0"/>
            <a:chExt cx="1247303" cy="1283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303" cy="1283543"/>
            </a:xfrm>
            <a:custGeom>
              <a:avLst/>
              <a:gdLst/>
              <a:ahLst/>
              <a:cxnLst/>
              <a:rect l="l" t="t" r="r" b="b"/>
              <a:pathLst>
                <a:path w="1247303" h="1283543">
                  <a:moveTo>
                    <a:pt x="0" y="0"/>
                  </a:moveTo>
                  <a:lnTo>
                    <a:pt x="1247303" y="0"/>
                  </a:lnTo>
                  <a:lnTo>
                    <a:pt x="1247303" y="1283543"/>
                  </a:lnTo>
                  <a:lnTo>
                    <a:pt x="0" y="1283543"/>
                  </a:lnTo>
                  <a:close/>
                </a:path>
              </a:pathLst>
            </a:custGeom>
            <a:blipFill>
              <a:blip r:embed="rId2"/>
              <a:stretch>
                <a:fillRect l="-18686" r="-1868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37049" y="8284867"/>
            <a:ext cx="8050951" cy="1946866"/>
          </a:xfrm>
          <a:custGeom>
            <a:avLst/>
            <a:gdLst/>
            <a:ahLst/>
            <a:cxnLst/>
            <a:rect l="l" t="t" r="r" b="b"/>
            <a:pathLst>
              <a:path w="8050951" h="1946866">
                <a:moveTo>
                  <a:pt x="0" y="0"/>
                </a:moveTo>
                <a:lnTo>
                  <a:pt x="8050951" y="0"/>
                </a:lnTo>
                <a:lnTo>
                  <a:pt x="8050951" y="1946866"/>
                </a:lnTo>
                <a:lnTo>
                  <a:pt x="0" y="1946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2620946"/>
            <a:ext cx="10237049" cy="4885306"/>
          </a:xfrm>
          <a:custGeom>
            <a:avLst/>
            <a:gdLst/>
            <a:ahLst/>
            <a:cxnLst/>
            <a:rect l="l" t="t" r="r" b="b"/>
            <a:pathLst>
              <a:path w="10237049" h="4885306">
                <a:moveTo>
                  <a:pt x="0" y="0"/>
                </a:moveTo>
                <a:lnTo>
                  <a:pt x="10237049" y="0"/>
                </a:lnTo>
                <a:lnTo>
                  <a:pt x="10237049" y="4885306"/>
                </a:lnTo>
                <a:lnTo>
                  <a:pt x="0" y="4885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35577" y="220646"/>
            <a:ext cx="6880975" cy="209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 err="1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Realtime</a:t>
            </a:r>
            <a:r>
              <a:rPr lang="en-US" sz="6999" b="1" dirty="0">
                <a:solidFill>
                  <a:srgbClr val="0F1113"/>
                </a:solidFill>
                <a:latin typeface="Times New Roman" pitchFamily="18" charset="0"/>
                <a:ea typeface="Telegraf Bold"/>
                <a:cs typeface="Times New Roman" pitchFamily="18" charset="0"/>
                <a:sym typeface="Telegraf Bold"/>
              </a:rPr>
              <a:t> Subscriptions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319</Words>
  <Application>Microsoft Office PowerPoint</Application>
  <PresentationFormat>Custom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Overpass</vt:lpstr>
      <vt:lpstr>Calibri</vt:lpstr>
      <vt:lpstr>IBM Plex Sans</vt:lpstr>
      <vt:lpstr>Overpass Ultra-Bold</vt:lpstr>
      <vt:lpstr>Canva Sans</vt:lpstr>
      <vt:lpstr>Telegraf Bold</vt:lpstr>
      <vt:lpstr>Telegraf Ultra-Bold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Supabase 101</dc:title>
  <dc:description>Presentation - Supabase 101</dc:description>
  <cp:lastModifiedBy>PC</cp:lastModifiedBy>
  <cp:revision>3</cp:revision>
  <dcterms:created xsi:type="dcterms:W3CDTF">2006-08-16T00:00:00Z</dcterms:created>
  <dcterms:modified xsi:type="dcterms:W3CDTF">2025-06-27T06:04:25Z</dcterms:modified>
  <dc:identifier>DAGrhHejD-A</dc:identifier>
</cp:coreProperties>
</file>